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96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65" r:id="rId4"/>
    <p:sldId id="263" r:id="rId5"/>
    <p:sldId id="259" r:id="rId6"/>
    <p:sldId id="258" r:id="rId7"/>
    <p:sldId id="262" r:id="rId8"/>
    <p:sldId id="264" r:id="rId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EE9"/>
    <a:srgbClr val="CBDBD1"/>
    <a:srgbClr val="CBD1E8"/>
    <a:srgbClr val="008C4F"/>
    <a:srgbClr val="80808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556" autoAdjust="0"/>
  </p:normalViewPr>
  <p:slideViewPr>
    <p:cSldViewPr>
      <p:cViewPr varScale="1">
        <p:scale>
          <a:sx n="105" d="100"/>
          <a:sy n="105" d="100"/>
        </p:scale>
        <p:origin x="69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8" d="100"/>
          <a:sy n="98" d="100"/>
        </p:scale>
        <p:origin x="-351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548680" y="179512"/>
            <a:ext cx="468052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StoneSansITCStd Medium" pitchFamily="50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373216" y="179512"/>
            <a:ext cx="936104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442F-BE82-4B5A-943A-0DA94ED29E59}" type="datetimeFigureOut">
              <a:rPr lang="de-DE" smtClean="0">
                <a:latin typeface="StoneSansITCStd Medium" pitchFamily="50" charset="0"/>
              </a:rPr>
              <a:t>20.01.2019</a:t>
            </a:fld>
            <a:endParaRPr lang="de-DE" dirty="0">
              <a:latin typeface="StoneSansITCStd Medium" pitchFamily="50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548680" y="8532440"/>
            <a:ext cx="4824536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StoneSansITCStd Medium" pitchFamily="50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445224" y="8532440"/>
            <a:ext cx="864096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125BC-28D1-403A-9ED0-9FCD04001FB1}" type="slidenum">
              <a:rPr lang="de-DE" smtClean="0">
                <a:latin typeface="StoneSansITCStd Medium" pitchFamily="50" charset="0"/>
              </a:rPr>
              <a:t>‹Nr.›</a:t>
            </a:fld>
            <a:endParaRPr lang="de-DE">
              <a:latin typeface="StoneSansITCStd Medium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8402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196752" y="154360"/>
            <a:ext cx="4392488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toneSansITCStd Medium" pitchFamily="50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61248" y="154360"/>
            <a:ext cx="1027584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toneSansITCStd Medium" pitchFamily="50" charset="0"/>
              </a:defRPr>
            </a:lvl1pPr>
          </a:lstStyle>
          <a:p>
            <a:fld id="{5801EACB-8D12-49F2-9088-5A635C50DDBD}" type="datetimeFigureOut">
              <a:rPr lang="de-DE" smtClean="0"/>
              <a:pPr/>
              <a:t>20.01.2019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96752" y="78296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196752" y="4345632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196752" y="8532440"/>
            <a:ext cx="4536504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toneSansITCStd Medium" pitchFamily="50" charset="0"/>
              </a:defRPr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877272" y="8532440"/>
            <a:ext cx="81156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toneSansITCStd Medium" pitchFamily="50" charset="0"/>
              </a:defRPr>
            </a:lvl1pPr>
          </a:lstStyle>
          <a:p>
            <a:fld id="{272E3E51-A3F3-4FD4-9C75-1C612CCCCA5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0505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toneSansITCStd Medium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toneSansITCStd Medium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toneSansITCStd Medium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toneSansITCStd Medium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toneSansITCStd Medium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ctrTitle"/>
          </p:nvPr>
        </p:nvSpPr>
        <p:spPr>
          <a:xfrm>
            <a:off x="506933" y="1409700"/>
            <a:ext cx="7737475" cy="1155700"/>
          </a:xfrm>
        </p:spPr>
        <p:txBody>
          <a:bodyPr/>
          <a:lstStyle>
            <a:lvl1pPr>
              <a:defRPr sz="3500" b="0">
                <a:solidFill>
                  <a:srgbClr val="008C4F"/>
                </a:solidFill>
              </a:defRPr>
            </a:lvl1pPr>
          </a:lstStyle>
          <a:p>
            <a:pPr lvl="0"/>
            <a:r>
              <a:rPr lang="de-DE" altLang="de-DE" noProof="0"/>
              <a:t>Mastertitelformat bearbeiten</a:t>
            </a:r>
            <a:endParaRPr lang="de-DE" altLang="de-DE" noProof="0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ubTitle" idx="1"/>
          </p:nvPr>
        </p:nvSpPr>
        <p:spPr>
          <a:xfrm>
            <a:off x="506933" y="2708696"/>
            <a:ext cx="7737475" cy="2376488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pPr lvl="0"/>
            <a:r>
              <a:rPr lang="de-DE" altLang="de-DE" noProof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98588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Vertikaler Textplatzhalter 2"/>
          <p:cNvSpPr>
            <a:spLocks noGrp="1"/>
          </p:cNvSpPr>
          <p:nvPr>
            <p:ph type="body" orient="vert" idx="1"/>
          </p:nvPr>
        </p:nvSpPr>
        <p:spPr>
          <a:xfrm rot="10800000">
            <a:off x="479425" y="1783356"/>
            <a:ext cx="7923213" cy="4525963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1"/>
          <p:cNvSpPr>
            <a:spLocks noGrp="1" noChangeArrowheads="1"/>
          </p:cNvSpPr>
          <p:nvPr>
            <p:ph type="title"/>
          </p:nvPr>
        </p:nvSpPr>
        <p:spPr bwMode="auto">
          <a:xfrm>
            <a:off x="482600" y="1125539"/>
            <a:ext cx="7899400" cy="503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698583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kaler Titel 1"/>
          <p:cNvSpPr>
            <a:spLocks noGrp="1"/>
          </p:cNvSpPr>
          <p:nvPr>
            <p:ph type="title" orient="vert"/>
          </p:nvPr>
        </p:nvSpPr>
        <p:spPr>
          <a:xfrm rot="10800000">
            <a:off x="467544" y="1124744"/>
            <a:ext cx="1979613" cy="511175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8" name="Vertikaler Textplatzhalter 2"/>
          <p:cNvSpPr>
            <a:spLocks noGrp="1"/>
          </p:cNvSpPr>
          <p:nvPr>
            <p:ph type="body" orient="vert" idx="1"/>
          </p:nvPr>
        </p:nvSpPr>
        <p:spPr>
          <a:xfrm rot="10800000">
            <a:off x="2555776" y="1124744"/>
            <a:ext cx="5791200" cy="5111750"/>
          </a:xfrm>
        </p:spPr>
        <p:txBody>
          <a:bodyPr vert="eaVert"/>
          <a:lstStyle>
            <a:lvl5pPr>
              <a:defRPr sz="18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6230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088211"/>
            <a:ext cx="2133600" cy="365125"/>
          </a:xfrm>
          <a:prstGeom prst="rect">
            <a:avLst/>
          </a:prstGeom>
        </p:spPr>
        <p:txBody>
          <a:bodyPr/>
          <a:lstStyle/>
          <a:p>
            <a:fld id="{911D8C60-1F2D-4436-BF53-22882F494404}" type="datetimeFigureOut">
              <a:rPr lang="de-DE" smtClean="0"/>
              <a:t>20.01.2019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088211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6088211"/>
            <a:ext cx="1835224" cy="365125"/>
          </a:xfrm>
          <a:prstGeom prst="rect">
            <a:avLst/>
          </a:prstGeom>
        </p:spPr>
        <p:txBody>
          <a:bodyPr/>
          <a:lstStyle/>
          <a:p>
            <a:fld id="{83B23FF1-3F66-4904-91CE-1AE4A5050627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479425" y="1711325"/>
            <a:ext cx="7923213" cy="4309963"/>
          </a:xfrm>
        </p:spPr>
        <p:txBody>
          <a:bodyPr/>
          <a:lstStyle>
            <a:lvl1pPr marL="268288" indent="-268288">
              <a:defRPr/>
            </a:lvl1pPr>
            <a:lvl2pPr marL="536575" indent="-282575">
              <a:spcBef>
                <a:spcPts val="600"/>
              </a:spcBef>
              <a:defRPr/>
            </a:lvl2pPr>
            <a:lvl3pPr marL="804863" indent="-268288">
              <a:spcBef>
                <a:spcPts val="600"/>
              </a:spcBef>
              <a:defRPr/>
            </a:lvl3pPr>
            <a:lvl4pPr marL="1074738" indent="-269875">
              <a:spcBef>
                <a:spcPts val="600"/>
              </a:spcBef>
              <a:defRPr/>
            </a:lvl4pPr>
            <a:lvl5pPr marL="1343025" indent="-268288">
              <a:spcBef>
                <a:spcPts val="600"/>
              </a:spcBef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Rectangle 51"/>
          <p:cNvSpPr>
            <a:spLocks noGrp="1" noChangeArrowheads="1"/>
          </p:cNvSpPr>
          <p:nvPr>
            <p:ph type="title"/>
          </p:nvPr>
        </p:nvSpPr>
        <p:spPr bwMode="auto">
          <a:xfrm>
            <a:off x="482600" y="1125539"/>
            <a:ext cx="7899400" cy="503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259692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28335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/>
          <p:cNvSpPr>
            <a:spLocks noGrp="1"/>
          </p:cNvSpPr>
          <p:nvPr>
            <p:ph sz="half" idx="1"/>
          </p:nvPr>
        </p:nvSpPr>
        <p:spPr>
          <a:xfrm>
            <a:off x="479425" y="1711325"/>
            <a:ext cx="3884613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2"/>
          </p:nvPr>
        </p:nvSpPr>
        <p:spPr>
          <a:xfrm>
            <a:off x="4516438" y="1711325"/>
            <a:ext cx="3886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Rectangle 51"/>
          <p:cNvSpPr>
            <a:spLocks noGrp="1" noChangeArrowheads="1"/>
          </p:cNvSpPr>
          <p:nvPr>
            <p:ph type="title"/>
          </p:nvPr>
        </p:nvSpPr>
        <p:spPr bwMode="auto">
          <a:xfrm>
            <a:off x="482600" y="1125539"/>
            <a:ext cx="7899400" cy="503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89656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67544" y="1700808"/>
            <a:ext cx="3888432" cy="79208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>
                <a:latin typeface="StoneSansITCStd SemiBold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7544" y="2564904"/>
            <a:ext cx="3888432" cy="374441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499993" y="1700808"/>
            <a:ext cx="3888431" cy="79208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>
                <a:latin typeface="StoneSansITCStd SemiBold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499993" y="2564904"/>
            <a:ext cx="3888431" cy="374441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Rectangle 51"/>
          <p:cNvSpPr>
            <a:spLocks noGrp="1" noChangeArrowheads="1"/>
          </p:cNvSpPr>
          <p:nvPr>
            <p:ph type="title"/>
          </p:nvPr>
        </p:nvSpPr>
        <p:spPr bwMode="auto">
          <a:xfrm>
            <a:off x="482600" y="1125539"/>
            <a:ext cx="7899400" cy="503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259506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482600" y="1125538"/>
            <a:ext cx="7899400" cy="574675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93224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1123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692696"/>
            <a:ext cx="3008313" cy="742404"/>
          </a:xfrm>
          <a:prstGeom prst="rect">
            <a:avLst/>
          </a:prstGeo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692696"/>
            <a:ext cx="4813374" cy="554461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595933"/>
            <a:ext cx="3008313" cy="46413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590663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5009728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661248"/>
            <a:ext cx="5486400" cy="7200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Bildplatzhalter 2"/>
          <p:cNvSpPr>
            <a:spLocks noGrp="1"/>
          </p:cNvSpPr>
          <p:nvPr>
            <p:ph type="pic" idx="1"/>
          </p:nvPr>
        </p:nvSpPr>
        <p:spPr>
          <a:xfrm>
            <a:off x="1792288" y="821903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9058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5"/>
          <p:cNvSpPr>
            <a:spLocks noChangeArrowheads="1"/>
          </p:cNvSpPr>
          <p:nvPr/>
        </p:nvSpPr>
        <p:spPr bwMode="auto">
          <a:xfrm>
            <a:off x="8583613" y="0"/>
            <a:ext cx="561975" cy="6858000"/>
          </a:xfrm>
          <a:prstGeom prst="rect">
            <a:avLst/>
          </a:prstGeom>
          <a:solidFill>
            <a:srgbClr val="E6E6E6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de-DE"/>
          </a:p>
        </p:txBody>
      </p:sp>
      <p:pic>
        <p:nvPicPr>
          <p:cNvPr id="7" name="Picture 59" descr="Logo_TUC_de_RGB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59113" cy="569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Box 34"/>
          <p:cNvSpPr txBox="1">
            <a:spLocks noChangeArrowheads="1"/>
          </p:cNvSpPr>
          <p:nvPr/>
        </p:nvSpPr>
        <p:spPr bwMode="auto">
          <a:xfrm>
            <a:off x="477838" y="6415088"/>
            <a:ext cx="388778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de-DE" altLang="de-DE" sz="1000" dirty="0">
                <a:solidFill>
                  <a:srgbClr val="808080"/>
                </a:solidFill>
                <a:latin typeface="StoneSansITCStd Medium" pitchFamily="50" charset="0"/>
              </a:rPr>
              <a:t>A. Droste, A. Machmer, A. Mantel, J. Schwede</a:t>
            </a:r>
          </a:p>
          <a:p>
            <a:r>
              <a:rPr lang="de-DE" altLang="de-DE" sz="1000" dirty="0">
                <a:solidFill>
                  <a:srgbClr val="808080"/>
                </a:solidFill>
                <a:latin typeface="StoneSansITCStd Medium" pitchFamily="50" charset="0"/>
              </a:rPr>
              <a:t>Department </a:t>
            </a:r>
            <a:r>
              <a:rPr lang="de-DE" altLang="de-DE" sz="1000" dirty="0" err="1">
                <a:solidFill>
                  <a:srgbClr val="808080"/>
                </a:solidFill>
                <a:latin typeface="StoneSansITCStd Medium" pitchFamily="50" charset="0"/>
              </a:rPr>
              <a:t>for</a:t>
            </a:r>
            <a:r>
              <a:rPr lang="de-DE" altLang="de-DE" sz="1000" dirty="0">
                <a:solidFill>
                  <a:srgbClr val="808080"/>
                </a:solidFill>
                <a:latin typeface="StoneSansITCStd Medium" pitchFamily="50" charset="0"/>
              </a:rPr>
              <a:t> </a:t>
            </a:r>
            <a:r>
              <a:rPr lang="de-DE" altLang="de-DE" sz="1000" dirty="0" err="1">
                <a:solidFill>
                  <a:srgbClr val="808080"/>
                </a:solidFill>
                <a:latin typeface="StoneSansITCStd Medium" pitchFamily="50" charset="0"/>
              </a:rPr>
              <a:t>computer</a:t>
            </a:r>
            <a:r>
              <a:rPr lang="de-DE" altLang="de-DE" sz="1000" dirty="0">
                <a:solidFill>
                  <a:srgbClr val="808080"/>
                </a:solidFill>
                <a:latin typeface="StoneSansITCStd Medium" pitchFamily="50" charset="0"/>
              </a:rPr>
              <a:t> </a:t>
            </a:r>
            <a:r>
              <a:rPr lang="de-DE" altLang="de-DE" sz="1000" dirty="0" err="1">
                <a:solidFill>
                  <a:srgbClr val="808080"/>
                </a:solidFill>
                <a:latin typeface="StoneSansITCStd Medium" pitchFamily="50" charset="0"/>
              </a:rPr>
              <a:t>science</a:t>
            </a:r>
            <a:endParaRPr lang="de-DE" altLang="de-DE" sz="1000" dirty="0">
              <a:solidFill>
                <a:srgbClr val="808080"/>
              </a:solidFill>
              <a:latin typeface="StoneSansITCStd Medium" pitchFamily="50" charset="0"/>
            </a:endParaRPr>
          </a:p>
        </p:txBody>
      </p:sp>
      <p:sp>
        <p:nvSpPr>
          <p:cNvPr id="10" name="Text Box 44"/>
          <p:cNvSpPr txBox="1">
            <a:spLocks noChangeArrowheads="1"/>
          </p:cNvSpPr>
          <p:nvPr/>
        </p:nvSpPr>
        <p:spPr bwMode="auto">
          <a:xfrm>
            <a:off x="4438650" y="6453336"/>
            <a:ext cx="395922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altLang="de-DE" noProof="0" dirty="0">
                <a:solidFill>
                  <a:srgbClr val="808080"/>
                </a:solidFill>
                <a:latin typeface="StoneSansITCStd Medium" pitchFamily="50" charset="0"/>
              </a:rPr>
              <a:t>	</a:t>
            </a:r>
            <a:r>
              <a:rPr lang="en-US" altLang="de-DE" sz="1000" noProof="0" dirty="0">
                <a:solidFill>
                  <a:srgbClr val="808080"/>
                </a:solidFill>
                <a:latin typeface="StoneSansITCStd Medium" pitchFamily="50" charset="0"/>
              </a:rPr>
              <a:t>Cooperation Systems – final presentation</a:t>
            </a:r>
          </a:p>
        </p:txBody>
      </p:sp>
      <p:sp>
        <p:nvSpPr>
          <p:cNvPr id="13" name="Rectangle 51"/>
          <p:cNvSpPr>
            <a:spLocks noGrp="1" noChangeArrowheads="1"/>
          </p:cNvSpPr>
          <p:nvPr>
            <p:ph type="title"/>
          </p:nvPr>
        </p:nvSpPr>
        <p:spPr bwMode="auto">
          <a:xfrm>
            <a:off x="482600" y="1125539"/>
            <a:ext cx="7899400" cy="503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Titelmasterformat durch Klicken bearbeiten</a:t>
            </a:r>
          </a:p>
        </p:txBody>
      </p:sp>
      <p:sp>
        <p:nvSpPr>
          <p:cNvPr id="15" name="Rectangle 5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9425" y="1711325"/>
            <a:ext cx="7923213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Textmasterformate durch Klicken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endParaRPr lang="de-DE" altLang="de-DE" dirty="0"/>
          </a:p>
        </p:txBody>
      </p:sp>
      <p:sp>
        <p:nvSpPr>
          <p:cNvPr id="12" name="Text Box 44"/>
          <p:cNvSpPr txBox="1">
            <a:spLocks noChangeArrowheads="1"/>
          </p:cNvSpPr>
          <p:nvPr userDrawn="1"/>
        </p:nvSpPr>
        <p:spPr bwMode="auto">
          <a:xfrm>
            <a:off x="8640960" y="6567155"/>
            <a:ext cx="467544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fld id="{0DD27E2C-7E76-43A1-95B7-12A54070BC93}" type="slidenum">
              <a:rPr lang="de-DE" altLang="de-DE" sz="1000" smtClean="0">
                <a:solidFill>
                  <a:srgbClr val="808080"/>
                </a:solidFill>
                <a:latin typeface="StoneSansITCStd Medium" pitchFamily="50" charset="0"/>
              </a:rPr>
              <a:pPr algn="ctr">
                <a:spcBef>
                  <a:spcPct val="50000"/>
                </a:spcBef>
              </a:pPr>
              <a:t>‹Nr.›</a:t>
            </a:fld>
            <a:endParaRPr lang="de-DE" altLang="de-DE" sz="1000" dirty="0">
              <a:solidFill>
                <a:srgbClr val="808080"/>
              </a:solidFill>
              <a:latin typeface="StoneSansITCStd Medium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568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b="0" kern="1200">
          <a:solidFill>
            <a:schemeClr val="tx1"/>
          </a:solidFill>
          <a:latin typeface="StoneSansITCStd SemiBold" pitchFamily="50" charset="0"/>
          <a:ea typeface="Arial Unicode MS" panose="020B0604020202020204" pitchFamily="34" charset="-128"/>
          <a:cs typeface="Arial Unicode MS" panose="020B0604020202020204" pitchFamily="34" charset="-128"/>
        </a:defRPr>
      </a:lvl1pPr>
    </p:titleStyle>
    <p:bodyStyle>
      <a:lvl1pPr marL="268288" indent="-268288" algn="l" defTabSz="914400" rtl="0" eaLnBrk="1" latinLnBrk="0" hangingPunct="1">
        <a:spcBef>
          <a:spcPct val="20000"/>
        </a:spcBef>
        <a:buClr>
          <a:srgbClr val="008C4F"/>
        </a:buClr>
        <a:buSzPct val="110000"/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StoneSansITCStd Medium" pitchFamily="50" charset="0"/>
          <a:ea typeface="Arial Unicode MS" panose="020B0604020202020204" pitchFamily="34" charset="-128"/>
          <a:cs typeface="Arial Unicode MS" panose="020B0604020202020204" pitchFamily="34" charset="-128"/>
        </a:defRPr>
      </a:lvl1pPr>
      <a:lvl2pPr marL="536575" indent="-282575" algn="l" defTabSz="914400" rtl="0" eaLnBrk="1" latinLnBrk="0" hangingPunct="1">
        <a:spcBef>
          <a:spcPct val="20000"/>
        </a:spcBef>
        <a:buClrTx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StoneSansITCStd Medium" pitchFamily="50" charset="0"/>
          <a:ea typeface="+mn-ea"/>
          <a:cs typeface="+mn-cs"/>
        </a:defRPr>
      </a:lvl2pPr>
      <a:lvl3pPr marL="804863" indent="-268288" algn="l" defTabSz="914400" rtl="0" eaLnBrk="1" latinLnBrk="0" hangingPunct="1">
        <a:spcBef>
          <a:spcPct val="20000"/>
        </a:spcBef>
        <a:buClr>
          <a:schemeClr val="bg1">
            <a:lumMod val="50000"/>
          </a:schemeClr>
        </a:buClr>
        <a:buFont typeface="Wingdings" panose="05000000000000000000" pitchFamily="2" charset="2"/>
        <a:buChar char="§"/>
        <a:tabLst/>
        <a:defRPr sz="2400" kern="1200">
          <a:solidFill>
            <a:schemeClr val="tx1"/>
          </a:solidFill>
          <a:latin typeface="StoneSansITCStd Medium" pitchFamily="50" charset="0"/>
          <a:ea typeface="Arial Unicode MS" panose="020B0604020202020204" pitchFamily="34" charset="-128"/>
          <a:cs typeface="Arial Unicode MS" panose="020B0604020202020204" pitchFamily="34" charset="-128"/>
        </a:defRPr>
      </a:lvl3pPr>
      <a:lvl4pPr marL="1071563" indent="-228600" algn="l" defTabSz="914400" rtl="0" eaLnBrk="1" latinLnBrk="0" hangingPunct="1">
        <a:spcBef>
          <a:spcPct val="20000"/>
        </a:spcBef>
        <a:buClrTx/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StoneSansITCStd Medium" pitchFamily="50" charset="0"/>
          <a:ea typeface="Arial Unicode MS" panose="020B0604020202020204" pitchFamily="34" charset="-128"/>
          <a:cs typeface="Arial Unicode MS" panose="020B0604020202020204" pitchFamily="34" charset="-128"/>
        </a:defRPr>
      </a:lvl4pPr>
      <a:lvl5pPr marL="1165225" indent="-265113" algn="l" defTabSz="914400" rtl="0" eaLnBrk="1" latinLnBrk="0" hangingPunct="1">
        <a:spcBef>
          <a:spcPct val="20000"/>
        </a:spcBef>
        <a:buClr>
          <a:schemeClr val="bg1">
            <a:lumMod val="50000"/>
          </a:schemeClr>
        </a:buClr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StoneSansITCStd Medium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13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slideLayout" Target="../slideLayouts/slideLayout5.xml"/><Relationship Id="rId12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5.png"/><Relationship Id="rId5" Type="http://schemas.microsoft.com/office/2007/relationships/media" Target="../media/media3.mp4"/><Relationship Id="rId10" Type="http://schemas.openxmlformats.org/officeDocument/2006/relationships/image" Target="../media/image4.png"/><Relationship Id="rId4" Type="http://schemas.openxmlformats.org/officeDocument/2006/relationships/video" Target="../media/media2.mp4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el 23"/>
          <p:cNvSpPr>
            <a:spLocks noGrp="1"/>
          </p:cNvSpPr>
          <p:nvPr>
            <p:ph type="ctrTitle"/>
          </p:nvPr>
        </p:nvSpPr>
        <p:spPr>
          <a:xfrm>
            <a:off x="506933" y="1409700"/>
            <a:ext cx="7737475" cy="1298996"/>
          </a:xfrm>
        </p:spPr>
        <p:txBody>
          <a:bodyPr/>
          <a:lstStyle/>
          <a:p>
            <a:r>
              <a:rPr lang="en-US" sz="2800" dirty="0"/>
              <a:t>Cooperation Systems – Final presentation</a:t>
            </a:r>
            <a:br>
              <a:rPr lang="en-US" sz="2800" dirty="0"/>
            </a:br>
            <a:br>
              <a:rPr lang="en-US" sz="2800" dirty="0"/>
            </a:br>
            <a:r>
              <a:rPr lang="en-US" sz="2400" dirty="0"/>
              <a:t>Visual augmented reality manual support </a:t>
            </a:r>
            <a:r>
              <a:rPr lang="en-US" sz="2800" dirty="0"/>
              <a:t>	</a:t>
            </a:r>
          </a:p>
        </p:txBody>
      </p:sp>
      <p:sp>
        <p:nvSpPr>
          <p:cNvPr id="25" name="Untertitel 24"/>
          <p:cNvSpPr>
            <a:spLocks noGrp="1"/>
          </p:cNvSpPr>
          <p:nvPr>
            <p:ph type="subTitle" idx="1"/>
          </p:nvPr>
        </p:nvSpPr>
        <p:spPr>
          <a:xfrm>
            <a:off x="506933" y="2708696"/>
            <a:ext cx="7737475" cy="2664520"/>
          </a:xfrm>
        </p:spPr>
        <p:txBody>
          <a:bodyPr/>
          <a:lstStyle/>
          <a:p>
            <a:endParaRPr lang="de-DE" sz="2400" dirty="0"/>
          </a:p>
          <a:p>
            <a:r>
              <a:rPr lang="de-DE" sz="2400" dirty="0"/>
              <a:t>A. Droste, A. Machmer, A. Mantel, J. Schwede</a:t>
            </a:r>
          </a:p>
          <a:p>
            <a:endParaRPr lang="de-DE" sz="2400" dirty="0">
              <a:solidFill>
                <a:srgbClr val="808080"/>
              </a:solidFill>
            </a:endParaRPr>
          </a:p>
          <a:p>
            <a:r>
              <a:rPr lang="en-US" sz="2400" dirty="0">
                <a:solidFill>
                  <a:srgbClr val="808080"/>
                </a:solidFill>
              </a:rPr>
              <a:t>Department for computer science</a:t>
            </a:r>
          </a:p>
          <a:p>
            <a:endParaRPr lang="en-US" sz="2400" dirty="0">
              <a:solidFill>
                <a:srgbClr val="808080"/>
              </a:solidFill>
            </a:endParaRPr>
          </a:p>
          <a:p>
            <a:r>
              <a:rPr lang="en-US" sz="2400" dirty="0">
                <a:solidFill>
                  <a:srgbClr val="808080"/>
                </a:solidFill>
              </a:rPr>
              <a:t>7</a:t>
            </a:r>
            <a:r>
              <a:rPr lang="en-US" sz="2400" baseline="30000" dirty="0">
                <a:solidFill>
                  <a:srgbClr val="808080"/>
                </a:solidFill>
              </a:rPr>
              <a:t>th</a:t>
            </a:r>
            <a:r>
              <a:rPr lang="en-US" sz="2400" dirty="0">
                <a:solidFill>
                  <a:srgbClr val="808080"/>
                </a:solidFill>
              </a:rPr>
              <a:t> of February 2019</a:t>
            </a:r>
          </a:p>
        </p:txBody>
      </p:sp>
    </p:spTree>
    <p:extLst>
      <p:ext uri="{BB962C8B-B14F-4D97-AF65-F5344CB8AC3E}">
        <p14:creationId xmlns:p14="http://schemas.microsoft.com/office/powerpoint/2010/main" val="708039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de-DE" sz="2000" dirty="0"/>
          </a:p>
          <a:p>
            <a:r>
              <a:rPr lang="en-US" altLang="de-DE" sz="2000" dirty="0"/>
              <a:t>AR support for the collaborative usage of (operation) manuals</a:t>
            </a:r>
          </a:p>
          <a:p>
            <a:endParaRPr lang="en-US" altLang="de-DE" sz="2000" dirty="0"/>
          </a:p>
          <a:p>
            <a:r>
              <a:rPr lang="en-US" altLang="de-DE" sz="2000" dirty="0"/>
              <a:t>e.g. build your furniture together with additional complementary information</a:t>
            </a:r>
          </a:p>
          <a:p>
            <a:endParaRPr lang="en-US" altLang="de-DE" sz="2000" dirty="0"/>
          </a:p>
          <a:p>
            <a:r>
              <a:rPr lang="en-US" altLang="de-DE" sz="2000" dirty="0"/>
              <a:t>Supporting through Augmented Reality</a:t>
            </a:r>
          </a:p>
          <a:p>
            <a:endParaRPr lang="en-US" altLang="de-DE" sz="2000" dirty="0"/>
          </a:p>
          <a:p>
            <a:r>
              <a:rPr lang="en-US" altLang="de-DE" sz="2000" dirty="0"/>
              <a:t>Different roles possible but not necessary </a:t>
            </a:r>
          </a:p>
          <a:p>
            <a:pPr lvl="1"/>
            <a:r>
              <a:rPr lang="en-US" altLang="de-DE" sz="1800" dirty="0"/>
              <a:t>“Searcher”</a:t>
            </a:r>
          </a:p>
          <a:p>
            <a:pPr lvl="1"/>
            <a:r>
              <a:rPr lang="en-US" altLang="de-DE" sz="1800" dirty="0"/>
              <a:t>“Builder”</a:t>
            </a:r>
          </a:p>
          <a:p>
            <a:pPr lvl="1"/>
            <a:endParaRPr lang="en-US" altLang="de-DE" sz="20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cooperation system (1/3) – idea</a:t>
            </a:r>
          </a:p>
        </p:txBody>
      </p:sp>
    </p:spTree>
    <p:extLst>
      <p:ext uri="{BB962C8B-B14F-4D97-AF65-F5344CB8AC3E}">
        <p14:creationId xmlns:p14="http://schemas.microsoft.com/office/powerpoint/2010/main" val="138220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6D5860B-DE12-4906-A1DC-FF4E2EC2C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3CDA84F-9855-41E5-906F-839CD3B67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cooperation system (2/3) – goals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4745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D9866BEB-4D03-4CD6-804A-EECFA82EF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21671" y="5589240"/>
            <a:ext cx="2088081" cy="792088"/>
          </a:xfrm>
        </p:spPr>
        <p:txBody>
          <a:bodyPr/>
          <a:lstStyle/>
          <a:p>
            <a:pPr algn="ctr"/>
            <a:r>
              <a:rPr lang="en-US" sz="1600" dirty="0"/>
              <a:t>Marker for builder (show steps to assemble)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3A0BF29-A0B6-4EFD-929F-0F045D7D83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671" y="3478632"/>
            <a:ext cx="2088081" cy="2088081"/>
          </a:xfrm>
        </p:spPr>
      </p:pic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481C23C-0B1A-42F4-BDFE-5A1A05FC9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2600" y="5655038"/>
            <a:ext cx="2232096" cy="531959"/>
          </a:xfrm>
        </p:spPr>
        <p:txBody>
          <a:bodyPr/>
          <a:lstStyle/>
          <a:p>
            <a:pPr algn="ctr"/>
            <a:r>
              <a:rPr lang="en-US" sz="1600" dirty="0"/>
              <a:t>Marker for searcher (show next parts)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cooperation system (3/3) – prototype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3EAB77A7-D670-4D2D-AE84-D8B675B9F11D}"/>
              </a:ext>
            </a:extLst>
          </p:cNvPr>
          <p:cNvGrpSpPr/>
          <p:nvPr/>
        </p:nvGrpSpPr>
        <p:grpSpPr>
          <a:xfrm>
            <a:off x="482600" y="3473246"/>
            <a:ext cx="2232097" cy="2199659"/>
            <a:chOff x="5328158" y="2431199"/>
            <a:chExt cx="2232097" cy="2199659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76EFFCCE-FE8B-448D-B3BE-7CC46EE688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28158" y="3478056"/>
              <a:ext cx="2232096" cy="1152802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5144D174-FA1C-49DE-A568-7E2D880F21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28159" y="2431199"/>
              <a:ext cx="2232096" cy="1137239"/>
            </a:xfrm>
            <a:prstGeom prst="rect">
              <a:avLst/>
            </a:prstGeom>
          </p:spPr>
        </p:pic>
      </p:grpSp>
      <p:pic>
        <p:nvPicPr>
          <p:cNvPr id="11" name="innerSystemView_Modell">
            <a:hlinkClick r:id="" action="ppaction://media"/>
            <a:extLst>
              <a:ext uri="{FF2B5EF4-FFF2-40B4-BE49-F238E27FC236}">
                <a16:creationId xmlns:a16="http://schemas.microsoft.com/office/drawing/2014/main" id="{3EBD0927-1B68-4A37-8C58-AC00E1ABE9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1"/>
          <a:srcRect l="3685" r="-3685"/>
          <a:stretch>
            <a:fillRect/>
          </a:stretch>
        </p:blipFill>
        <p:spPr>
          <a:xfrm>
            <a:off x="5150791" y="1778191"/>
            <a:ext cx="3510611" cy="1620000"/>
          </a:xfrm>
          <a:prstGeom prst="rect">
            <a:avLst/>
          </a:prstGeom>
        </p:spPr>
      </p:pic>
      <p:pic>
        <p:nvPicPr>
          <p:cNvPr id="13" name="innerSystemView_partList">
            <a:hlinkClick r:id="" action="ppaction://media"/>
            <a:extLst>
              <a:ext uri="{FF2B5EF4-FFF2-40B4-BE49-F238E27FC236}">
                <a16:creationId xmlns:a16="http://schemas.microsoft.com/office/drawing/2014/main" id="{D814956E-2CA5-4B46-A446-D457F300D0C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2"/>
          <a:srcRect l="3242" r="-3242"/>
          <a:stretch>
            <a:fillRect/>
          </a:stretch>
        </p:blipFill>
        <p:spPr>
          <a:xfrm>
            <a:off x="482600" y="1778191"/>
            <a:ext cx="3510611" cy="1620000"/>
          </a:xfrm>
          <a:prstGeom prst="rect">
            <a:avLst/>
          </a:prstGeom>
        </p:spPr>
      </p:pic>
      <p:pic>
        <p:nvPicPr>
          <p:cNvPr id="16" name="outerSystemView_slow">
            <a:hlinkClick r:id="" action="ppaction://media"/>
            <a:extLst>
              <a:ext uri="{FF2B5EF4-FFF2-40B4-BE49-F238E27FC236}">
                <a16:creationId xmlns:a16="http://schemas.microsoft.com/office/drawing/2014/main" id="{B23B50EA-97C3-4635-97D4-D0C5C256E3DC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789581" y="3601569"/>
            <a:ext cx="3564838" cy="201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125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5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220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033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 mute="1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 mute="1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479425" y="1711325"/>
            <a:ext cx="7923213" cy="4597995"/>
          </a:xfrm>
        </p:spPr>
        <p:txBody>
          <a:bodyPr/>
          <a:lstStyle/>
          <a:p>
            <a:endParaRPr lang="en-US" altLang="de-DE" sz="2000" dirty="0"/>
          </a:p>
          <a:p>
            <a:r>
              <a:rPr lang="en-US" altLang="de-DE" sz="2000" dirty="0"/>
              <a:t>Social interaction and coordination tool</a:t>
            </a:r>
          </a:p>
          <a:p>
            <a:pPr lvl="1"/>
            <a:r>
              <a:rPr lang="en-US" altLang="de-DE" sz="1800" dirty="0"/>
              <a:t>properties of parts in list of next parts</a:t>
            </a:r>
          </a:p>
          <a:p>
            <a:r>
              <a:rPr lang="en-US" altLang="de-DE" sz="2000" dirty="0" err="1"/>
              <a:t>Roomware</a:t>
            </a:r>
            <a:endParaRPr lang="en-US" altLang="de-DE" sz="2000" dirty="0"/>
          </a:p>
          <a:p>
            <a:r>
              <a:rPr lang="en-US" altLang="de-DE" sz="2000" dirty="0"/>
              <a:t>Awareness</a:t>
            </a:r>
          </a:p>
          <a:p>
            <a:pPr lvl="1"/>
            <a:r>
              <a:rPr lang="en-US" altLang="de-DE" sz="1800" dirty="0"/>
              <a:t>All parties are always aware of the progress and the actual following task</a:t>
            </a:r>
          </a:p>
          <a:p>
            <a:pPr lvl="1"/>
            <a:r>
              <a:rPr lang="en-US" altLang="de-DE" sz="1800" dirty="0"/>
              <a:t>transparency of bricks in </a:t>
            </a:r>
            <a:r>
              <a:rPr lang="en-US" altLang="de-DE" sz="1800" dirty="0" err="1"/>
              <a:t>modell</a:t>
            </a:r>
            <a:r>
              <a:rPr lang="en-US" altLang="de-DE" sz="1800" dirty="0"/>
              <a:t> to show progress</a:t>
            </a:r>
          </a:p>
          <a:p>
            <a:r>
              <a:rPr lang="en-US" altLang="de-DE" sz="2000" dirty="0"/>
              <a:t>Synchronous bidirectional communication support</a:t>
            </a:r>
          </a:p>
          <a:p>
            <a:r>
              <a:rPr lang="en-US" altLang="de-DE" sz="2000" dirty="0"/>
              <a:t>Co-located (AR shared space)</a:t>
            </a:r>
          </a:p>
          <a:p>
            <a:pPr lvl="1"/>
            <a:r>
              <a:rPr lang="en-US" altLang="de-DE" sz="1800" dirty="0"/>
              <a:t>In general a symmetric system design (Exploring, working on the same content, build/assemble the furniture together (teamwork))</a:t>
            </a:r>
          </a:p>
          <a:p>
            <a:pPr lvl="1"/>
            <a:r>
              <a:rPr lang="en-US" altLang="de-DE" sz="1800" dirty="0"/>
              <a:t>Can also be used in an asymmetric scenario (Helper-Expert)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for this cooperation system</a:t>
            </a:r>
          </a:p>
        </p:txBody>
      </p:sp>
    </p:spTree>
    <p:extLst>
      <p:ext uri="{BB962C8B-B14F-4D97-AF65-F5344CB8AC3E}">
        <p14:creationId xmlns:p14="http://schemas.microsoft.com/office/powerpoint/2010/main" val="2624238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9425" y="1711325"/>
            <a:ext cx="7923213" cy="4453979"/>
          </a:xfrm>
        </p:spPr>
        <p:txBody>
          <a:bodyPr/>
          <a:lstStyle/>
          <a:p>
            <a:endParaRPr lang="en-US" sz="2000" dirty="0"/>
          </a:p>
          <a:p>
            <a:r>
              <a:rPr lang="en-US" sz="2000" dirty="0"/>
              <a:t>user studies</a:t>
            </a:r>
          </a:p>
          <a:p>
            <a:pPr lvl="1"/>
            <a:r>
              <a:rPr lang="en-US" sz="1800" dirty="0"/>
              <a:t>Questionnaires (pre/post)</a:t>
            </a:r>
          </a:p>
          <a:p>
            <a:pPr lvl="1"/>
            <a:r>
              <a:rPr lang="en-US" sz="1800" dirty="0"/>
              <a:t>Time measurement</a:t>
            </a:r>
          </a:p>
          <a:p>
            <a:pPr lvl="1"/>
            <a:endParaRPr lang="en-US" sz="1800" dirty="0"/>
          </a:p>
          <a:p>
            <a:r>
              <a:rPr lang="en-US" sz="2000" dirty="0"/>
              <a:t>Kirkpatrick Model</a:t>
            </a:r>
          </a:p>
          <a:p>
            <a:pPr marL="768350" lvl="1" indent="-514350">
              <a:buAutoNum type="arabicPeriod"/>
            </a:pPr>
            <a:r>
              <a:rPr lang="en-US" sz="1800" dirty="0"/>
              <a:t>Reaction – Do the users need this support? </a:t>
            </a:r>
          </a:p>
          <a:p>
            <a:pPr marL="768350" lvl="1" indent="-514350">
              <a:buAutoNum type="arabicPeriod"/>
            </a:pPr>
            <a:r>
              <a:rPr lang="en-US" sz="1800" dirty="0"/>
              <a:t>Learning – Can users work better together to build their furniture?</a:t>
            </a:r>
          </a:p>
          <a:p>
            <a:pPr marL="768350" lvl="1" indent="-514350">
              <a:buAutoNum type="arabicPeriod"/>
            </a:pPr>
            <a:r>
              <a:rPr lang="en-US" sz="1800" dirty="0"/>
              <a:t>(Transfer) – Can they use the knowledge with different manuals?</a:t>
            </a:r>
          </a:p>
          <a:p>
            <a:pPr marL="768350" lvl="1" indent="-514350">
              <a:buAutoNum type="arabicPeriod"/>
            </a:pPr>
            <a:r>
              <a:rPr lang="en-US" sz="1800" dirty="0"/>
              <a:t>(Results)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177990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/>
            <a:endParaRPr lang="en-US" altLang="de-DE" sz="2200" dirty="0"/>
          </a:p>
          <a:p>
            <a:pPr marL="342900" indent="-342900"/>
            <a:r>
              <a:rPr lang="en-US" altLang="de-DE" sz="2200" dirty="0" err="1"/>
              <a:t>tmp</a:t>
            </a:r>
            <a:endParaRPr lang="en-US" altLang="de-DE" sz="2200" dirty="0"/>
          </a:p>
          <a:p>
            <a:endParaRPr lang="en-US" altLang="de-DE" sz="2400" dirty="0"/>
          </a:p>
          <a:p>
            <a:endParaRPr lang="en-US" altLang="de-DE" sz="24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482600" y="1125539"/>
            <a:ext cx="7899400" cy="503262"/>
          </a:xfrm>
        </p:spPr>
        <p:txBody>
          <a:bodyPr/>
          <a:lstStyle/>
          <a:p>
            <a:r>
              <a:rPr lang="en-US" dirty="0" err="1"/>
              <a:t>Evaluationresults</a:t>
            </a:r>
            <a:r>
              <a:rPr lang="en-US" dirty="0"/>
              <a:t> (1/2)</a:t>
            </a:r>
          </a:p>
        </p:txBody>
      </p:sp>
    </p:spTree>
    <p:extLst>
      <p:ext uri="{BB962C8B-B14F-4D97-AF65-F5344CB8AC3E}">
        <p14:creationId xmlns:p14="http://schemas.microsoft.com/office/powerpoint/2010/main" val="2249609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de-DE" sz="2400" dirty="0"/>
          </a:p>
          <a:p>
            <a:endParaRPr lang="en-US" altLang="de-DE" sz="24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err="1"/>
              <a:t>Evaluationresults</a:t>
            </a:r>
            <a:r>
              <a:rPr lang="en-US" sz="2800" dirty="0"/>
              <a:t> (2/2) – time measurement</a:t>
            </a:r>
          </a:p>
        </p:txBody>
      </p:sp>
      <p:graphicFrame>
        <p:nvGraphicFramePr>
          <p:cNvPr id="9" name="Inhaltsplatzhalter 8">
            <a:extLst>
              <a:ext uri="{FF2B5EF4-FFF2-40B4-BE49-F238E27FC236}">
                <a16:creationId xmlns:a16="http://schemas.microsoft.com/office/drawing/2014/main" id="{375386B6-2E42-44AB-8A2E-CE8E73F1FF56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245874488"/>
              </p:ext>
            </p:extLst>
          </p:nvPr>
        </p:nvGraphicFramePr>
        <p:xfrm>
          <a:off x="479425" y="1628801"/>
          <a:ext cx="7899399" cy="4638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279">
                  <a:extLst>
                    <a:ext uri="{9D8B030D-6E8A-4147-A177-3AD203B41FA5}">
                      <a16:colId xmlns:a16="http://schemas.microsoft.com/office/drawing/2014/main" val="1407162523"/>
                    </a:ext>
                  </a:extLst>
                </a:gridCol>
                <a:gridCol w="1617780">
                  <a:extLst>
                    <a:ext uri="{9D8B030D-6E8A-4147-A177-3AD203B41FA5}">
                      <a16:colId xmlns:a16="http://schemas.microsoft.com/office/drawing/2014/main" val="1674246389"/>
                    </a:ext>
                  </a:extLst>
                </a:gridCol>
                <a:gridCol w="1617780">
                  <a:extLst>
                    <a:ext uri="{9D8B030D-6E8A-4147-A177-3AD203B41FA5}">
                      <a16:colId xmlns:a16="http://schemas.microsoft.com/office/drawing/2014/main" val="3762169266"/>
                    </a:ext>
                  </a:extLst>
                </a:gridCol>
                <a:gridCol w="1617780">
                  <a:extLst>
                    <a:ext uri="{9D8B030D-6E8A-4147-A177-3AD203B41FA5}">
                      <a16:colId xmlns:a16="http://schemas.microsoft.com/office/drawing/2014/main" val="722062443"/>
                    </a:ext>
                  </a:extLst>
                </a:gridCol>
                <a:gridCol w="1617780">
                  <a:extLst>
                    <a:ext uri="{9D8B030D-6E8A-4147-A177-3AD203B41FA5}">
                      <a16:colId xmlns:a16="http://schemas.microsoft.com/office/drawing/2014/main" val="1821144200"/>
                    </a:ext>
                  </a:extLst>
                </a:gridCol>
              </a:tblGrid>
              <a:tr h="1193972">
                <a:tc>
                  <a:txBody>
                    <a:bodyPr/>
                    <a:lstStyle/>
                    <a:p>
                      <a:pPr algn="ctr"/>
                      <a:r>
                        <a:rPr lang="en-US" sz="1600" noProof="0" dirty="0">
                          <a:latin typeface="StoneSansITCStd Medium" panose="02000603050000020004" pitchFamily="50" charset="0"/>
                        </a:rPr>
                        <a:t>Experiment Group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C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noProof="0" dirty="0">
                          <a:latin typeface="StoneSansITCStd Medium" panose="02000603050000020004" pitchFamily="50" charset="0"/>
                        </a:rPr>
                        <a:t>Time </a:t>
                      </a:r>
                      <a:r>
                        <a:rPr lang="en-US" sz="1600" u="sng" noProof="0" dirty="0">
                          <a:latin typeface="StoneSansITCStd Medium" panose="02000603050000020004" pitchFamily="50" charset="0"/>
                        </a:rPr>
                        <a:t>without</a:t>
                      </a:r>
                      <a:r>
                        <a:rPr lang="en-US" sz="1600" noProof="0" dirty="0">
                          <a:latin typeface="StoneSansITCStd Medium" panose="02000603050000020004" pitchFamily="50" charset="0"/>
                        </a:rPr>
                        <a:t> visual support through AR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C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noProof="0" dirty="0">
                          <a:latin typeface="StoneSansITCStd Medium" panose="02000603050000020004" pitchFamily="50" charset="0"/>
                        </a:rPr>
                        <a:t>Number of mistakes and questions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C4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noProof="0" dirty="0">
                          <a:latin typeface="StoneSansITCStd Medium" panose="02000603050000020004" pitchFamily="50" charset="0"/>
                        </a:rPr>
                        <a:t>Time </a:t>
                      </a:r>
                      <a:r>
                        <a:rPr lang="en-US" sz="1600" u="sng" noProof="0" dirty="0">
                          <a:latin typeface="StoneSansITCStd Medium" panose="02000603050000020004" pitchFamily="50" charset="0"/>
                        </a:rPr>
                        <a:t>with</a:t>
                      </a:r>
                      <a:r>
                        <a:rPr lang="en-US" sz="1600" noProof="0" dirty="0">
                          <a:latin typeface="StoneSansITCStd Medium" panose="02000603050000020004" pitchFamily="50" charset="0"/>
                        </a:rPr>
                        <a:t> visual support through AR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C4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noProof="0" dirty="0">
                          <a:latin typeface="StoneSansITCStd Medium" panose="02000603050000020004" pitchFamily="50" charset="0"/>
                        </a:rPr>
                        <a:t>Number of mistakes and questions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C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1245645"/>
                  </a:ext>
                </a:extLst>
              </a:tr>
              <a:tr h="3332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0846994"/>
                  </a:ext>
                </a:extLst>
              </a:tr>
              <a:tr h="333201"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3221151"/>
                  </a:ext>
                </a:extLst>
              </a:tr>
              <a:tr h="3332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9943000"/>
                  </a:ext>
                </a:extLst>
              </a:tr>
              <a:tr h="333201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400" kern="1200" noProof="0" dirty="0">
                        <a:solidFill>
                          <a:schemeClr val="dk1"/>
                        </a:solidFill>
                        <a:latin typeface="StoneSansITCStd Medium" panose="02000603050000020004" pitchFamily="50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0914854"/>
                  </a:ext>
                </a:extLst>
              </a:tr>
              <a:tr h="333201"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185265"/>
                  </a:ext>
                </a:extLst>
              </a:tr>
              <a:tr h="333201"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0362586"/>
                  </a:ext>
                </a:extLst>
              </a:tr>
              <a:tr h="333201"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460432"/>
                  </a:ext>
                </a:extLst>
              </a:tr>
              <a:tr h="333201"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9614124"/>
                  </a:ext>
                </a:extLst>
              </a:tr>
              <a:tr h="445384"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B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686228"/>
                  </a:ext>
                </a:extLst>
              </a:tr>
              <a:tr h="333201"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noProof="0" dirty="0">
                        <a:latin typeface="StoneSansITCStd Medium" panose="02000603050000020004" pitchFamily="50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E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5202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743486"/>
      </p:ext>
    </p:extLst>
  </p:cSld>
  <p:clrMapOvr>
    <a:masterClrMapping/>
  </p:clrMapOvr>
</p:sld>
</file>

<file path=ppt/theme/theme1.xml><?xml version="1.0" encoding="utf-8"?>
<a:theme xmlns:a="http://schemas.openxmlformats.org/drawingml/2006/main" name="en_tuc_vorlage_test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 Unicode MS">
      <a:majorFont>
        <a:latin typeface="Arial Unicode MS"/>
        <a:ea typeface=""/>
        <a:cs typeface=""/>
      </a:majorFont>
      <a:minorFont>
        <a:latin typeface="Arial Unicode M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TU-Clausthal-Powerpoint4zu3-stone</Template>
  <TotalTime>0</TotalTime>
  <Words>280</Words>
  <Application>Microsoft Office PowerPoint</Application>
  <PresentationFormat>Bildschirmpräsentation (4:3)</PresentationFormat>
  <Paragraphs>54</Paragraphs>
  <Slides>8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5" baseType="lpstr">
      <vt:lpstr>Arial</vt:lpstr>
      <vt:lpstr>Arial Unicode MS</vt:lpstr>
      <vt:lpstr>StoneSansITCStd Medium</vt:lpstr>
      <vt:lpstr>StoneSansITCStd SemiBold</vt:lpstr>
      <vt:lpstr>Symbol</vt:lpstr>
      <vt:lpstr>Wingdings</vt:lpstr>
      <vt:lpstr>en_tuc_vorlage_test</vt:lpstr>
      <vt:lpstr>Cooperation Systems – Final presentation  Visual augmented reality manual support  </vt:lpstr>
      <vt:lpstr>Our cooperation system (1/3) – idea</vt:lpstr>
      <vt:lpstr>Our cooperation system (2/3) – goals</vt:lpstr>
      <vt:lpstr>Our cooperation system (3/3) – prototype</vt:lpstr>
      <vt:lpstr>Concepts for this cooperation system</vt:lpstr>
      <vt:lpstr>Evaluation</vt:lpstr>
      <vt:lpstr>Evaluationresults (1/2)</vt:lpstr>
      <vt:lpstr>Evaluationresults (2/2) – time measurement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des Vortrages </dc:title>
  <dc:creator>Aaron-Spectre</dc:creator>
  <cp:lastModifiedBy>Aaron-Spectre</cp:lastModifiedBy>
  <cp:revision>143</cp:revision>
  <dcterms:created xsi:type="dcterms:W3CDTF">2018-12-24T12:45:46Z</dcterms:created>
  <dcterms:modified xsi:type="dcterms:W3CDTF">2019-01-20T17:34:38Z</dcterms:modified>
</cp:coreProperties>
</file>

<file path=docProps/thumbnail.jpeg>
</file>